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8" r:id="rId4"/>
    <p:sldId id="264" r:id="rId5"/>
    <p:sldId id="266" r:id="rId6"/>
    <p:sldId id="265" r:id="rId7"/>
    <p:sldId id="262" r:id="rId8"/>
    <p:sldId id="267"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B681-E4E5-E242-A1A9-2D3A215FF4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DE20E-6A32-F948-A6AA-CEBFF1E4A7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C685DC-4904-244A-8410-7A74DAB2BC3F}"/>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3E4A99DA-E1EC-2141-A797-5169D1AFC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40C0F-9141-5C43-A5A4-307A4455C83F}"/>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36589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D0EB-3851-834F-B918-4CBC9994E3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7C34F-0832-2B42-8AE1-03A543B3DA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03C97-1956-4A40-8F46-CFCBA2B04023}"/>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14656FA1-CE02-4643-A017-A41669C7D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D297B-6413-714F-AA61-789D372F77FC}"/>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423455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4FB78-5DEE-1C48-AFA6-052F9399D6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DBF61D-5762-6543-B06D-0130E6365A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282C3-0D57-5B45-9C40-9E54CB58FEF0}"/>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34F3A5AA-FE43-0545-A828-CE0FDB6D5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798BF-0767-E847-914F-655F49E79278}"/>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321356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8B98-C43A-6F46-BB89-E87F98680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14AD3-9716-684E-9E3F-03C1ABA34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AD430-7FF8-124C-BC3E-B9D7D4272675}"/>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2FFC5273-2397-3A4A-9589-3EB14D62D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42858-23F4-2C48-B502-6E60F833D1CF}"/>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258323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996C-A0CD-ED49-98D4-63ED8A757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34ECEE-00B5-7049-9503-1668A3CA5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0CAFEA-03C9-8444-883D-544F48171665}"/>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296FAB9E-DA15-4E40-91C6-D94E6FF28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47E0B-F7AF-9E41-9958-B11FA678DBBB}"/>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2846163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34C06-FA0E-C340-AD16-3BC9420F1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C06F9D-846A-C543-9EE4-4499003230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31CFC3-9273-CD45-B402-AD7A6881A8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95DE4-10E8-B24D-9527-C019319369F1}"/>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6" name="Footer Placeholder 5">
            <a:extLst>
              <a:ext uri="{FF2B5EF4-FFF2-40B4-BE49-F238E27FC236}">
                <a16:creationId xmlns:a16="http://schemas.microsoft.com/office/drawing/2014/main" id="{0B884F48-C754-5246-B374-807E5D373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2B9B7-40B2-1A48-B3CD-04036B3F29B1}"/>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169600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C2F4-90DB-0F4F-ADD7-E40AB6E646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DD38B-9850-0446-85F7-534C5A38B5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1962F0-2D03-4C4E-A998-B1EE74EC13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98E7B8-43C5-904C-9150-09FB41EDC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50CDE5-9769-F74F-8211-5303FE19FE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9323E-B334-4446-BB91-062575C0AC3E}"/>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8" name="Footer Placeholder 7">
            <a:extLst>
              <a:ext uri="{FF2B5EF4-FFF2-40B4-BE49-F238E27FC236}">
                <a16:creationId xmlns:a16="http://schemas.microsoft.com/office/drawing/2014/main" id="{31A8DD55-3190-5440-B7BD-04C3E7D08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AFF9BD-5317-F244-8C58-C3BEEECAD1DE}"/>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154032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FE9B-5450-E842-90DB-88E85FF258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D869F3-CF46-1F4C-BF10-6532A5D12E19}"/>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4" name="Footer Placeholder 3">
            <a:extLst>
              <a:ext uri="{FF2B5EF4-FFF2-40B4-BE49-F238E27FC236}">
                <a16:creationId xmlns:a16="http://schemas.microsoft.com/office/drawing/2014/main" id="{BA58A3FE-E904-7046-8004-55A2E6BA1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B9AA9-0D3F-EF48-838C-A6FD6F30F996}"/>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14450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D9B6E-F518-734E-ABAE-1D6D28A249A7}"/>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3" name="Footer Placeholder 2">
            <a:extLst>
              <a:ext uri="{FF2B5EF4-FFF2-40B4-BE49-F238E27FC236}">
                <a16:creationId xmlns:a16="http://schemas.microsoft.com/office/drawing/2014/main" id="{B9F6FB62-0118-784D-B346-5E7120423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66E07-4EDA-A547-A60E-BE15B1081B98}"/>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364573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9254-A536-F64B-AF6B-BB98BAA71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33654-5B8A-9F4C-8805-4C75D4D55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FB8A78-BB14-FA44-AA68-EF91CF13B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1D1C7C-7F69-A747-B813-5A4727C2F489}"/>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6" name="Footer Placeholder 5">
            <a:extLst>
              <a:ext uri="{FF2B5EF4-FFF2-40B4-BE49-F238E27FC236}">
                <a16:creationId xmlns:a16="http://schemas.microsoft.com/office/drawing/2014/main" id="{9FF56A20-B2A6-CE4B-9656-47984E14F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FA6D0-DDA8-FA41-82CF-371E7E1F15EE}"/>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199870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990E-09F3-EC43-B7F0-2CD080F87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6067AA-61A6-D84A-95A4-60E817B83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0B7FF9-6783-304B-9EE7-0DEC391DF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955F8B-D699-5748-B808-8733125701E0}"/>
              </a:ext>
            </a:extLst>
          </p:cNvPr>
          <p:cNvSpPr>
            <a:spLocks noGrp="1"/>
          </p:cNvSpPr>
          <p:nvPr>
            <p:ph type="dt" sz="half" idx="10"/>
          </p:nvPr>
        </p:nvSpPr>
        <p:spPr/>
        <p:txBody>
          <a:bodyPr/>
          <a:lstStyle/>
          <a:p>
            <a:fld id="{9ED2E231-5A22-6640-A31A-E19ABD3E0EDB}" type="datetimeFigureOut">
              <a:rPr lang="en-US" smtClean="0"/>
              <a:t>5/4/18</a:t>
            </a:fld>
            <a:endParaRPr lang="en-US"/>
          </a:p>
        </p:txBody>
      </p:sp>
      <p:sp>
        <p:nvSpPr>
          <p:cNvPr id="6" name="Footer Placeholder 5">
            <a:extLst>
              <a:ext uri="{FF2B5EF4-FFF2-40B4-BE49-F238E27FC236}">
                <a16:creationId xmlns:a16="http://schemas.microsoft.com/office/drawing/2014/main" id="{E632D227-8677-C84D-A29F-F32C588D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B52DC-99E1-414D-A6D0-FAC94906162D}"/>
              </a:ext>
            </a:extLst>
          </p:cNvPr>
          <p:cNvSpPr>
            <a:spLocks noGrp="1"/>
          </p:cNvSpPr>
          <p:nvPr>
            <p:ph type="sldNum" sz="quarter" idx="12"/>
          </p:nvPr>
        </p:nvSpPr>
        <p:spPr/>
        <p:txBody>
          <a:bodyPr/>
          <a:lstStyle/>
          <a:p>
            <a:fld id="{3C10A64C-5A4B-864B-8455-92F04E11796E}" type="slidenum">
              <a:rPr lang="en-US" smtClean="0"/>
              <a:t>‹#›</a:t>
            </a:fld>
            <a:endParaRPr lang="en-US"/>
          </a:p>
        </p:txBody>
      </p:sp>
    </p:spTree>
    <p:extLst>
      <p:ext uri="{BB962C8B-B14F-4D97-AF65-F5344CB8AC3E}">
        <p14:creationId xmlns:p14="http://schemas.microsoft.com/office/powerpoint/2010/main" val="112206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16E13B-A704-7045-84BF-82B5A052EE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5A099D-E3D2-BB43-9372-16760075FD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CB81-AF31-A149-B54C-BA92D34C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2E231-5A22-6640-A31A-E19ABD3E0EDB}" type="datetimeFigureOut">
              <a:rPr lang="en-US" smtClean="0"/>
              <a:t>5/4/18</a:t>
            </a:fld>
            <a:endParaRPr lang="en-US"/>
          </a:p>
        </p:txBody>
      </p:sp>
      <p:sp>
        <p:nvSpPr>
          <p:cNvPr id="5" name="Footer Placeholder 4">
            <a:extLst>
              <a:ext uri="{FF2B5EF4-FFF2-40B4-BE49-F238E27FC236}">
                <a16:creationId xmlns:a16="http://schemas.microsoft.com/office/drawing/2014/main" id="{72833747-3666-204D-9FD2-2B117BBFC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66E24-DF5B-2743-A66A-327F095347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10A64C-5A4B-864B-8455-92F04E11796E}" type="slidenum">
              <a:rPr lang="en-US" smtClean="0"/>
              <a:t>‹#›</a:t>
            </a:fld>
            <a:endParaRPr lang="en-US"/>
          </a:p>
        </p:txBody>
      </p:sp>
    </p:spTree>
    <p:extLst>
      <p:ext uri="{BB962C8B-B14F-4D97-AF65-F5344CB8AC3E}">
        <p14:creationId xmlns:p14="http://schemas.microsoft.com/office/powerpoint/2010/main" val="314917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7049-73A4-B644-A125-A70651F6581E}"/>
              </a:ext>
            </a:extLst>
          </p:cNvPr>
          <p:cNvSpPr>
            <a:spLocks noGrp="1"/>
          </p:cNvSpPr>
          <p:nvPr>
            <p:ph type="ctrTitle"/>
          </p:nvPr>
        </p:nvSpPr>
        <p:spPr>
          <a:xfrm>
            <a:off x="972207" y="-367863"/>
            <a:ext cx="10668000" cy="1551642"/>
          </a:xfrm>
        </p:spPr>
        <p:txBody>
          <a:bodyPr>
            <a:normAutofit/>
          </a:bodyPr>
          <a:lstStyle/>
          <a:p>
            <a:r>
              <a:rPr lang="en-US" sz="3000" b="1" dirty="0"/>
              <a:t>Do You Live in a State That Requires ACT or SAT Testing?</a:t>
            </a:r>
            <a:br>
              <a:rPr lang="en-US" sz="3000" b="1" dirty="0"/>
            </a:br>
            <a:endParaRPr lang="en-US" sz="3000" dirty="0"/>
          </a:p>
        </p:txBody>
      </p:sp>
      <p:pic>
        <p:nvPicPr>
          <p:cNvPr id="5" name="Picture 4">
            <a:extLst>
              <a:ext uri="{FF2B5EF4-FFF2-40B4-BE49-F238E27FC236}">
                <a16:creationId xmlns:a16="http://schemas.microsoft.com/office/drawing/2014/main" id="{8DB814E2-4D50-D04C-8D3F-3D56624E26A8}"/>
              </a:ext>
            </a:extLst>
          </p:cNvPr>
          <p:cNvPicPr>
            <a:picLocks noChangeAspect="1"/>
          </p:cNvPicPr>
          <p:nvPr/>
        </p:nvPicPr>
        <p:blipFill>
          <a:blip r:embed="rId2"/>
          <a:stretch>
            <a:fillRect/>
          </a:stretch>
        </p:blipFill>
        <p:spPr>
          <a:xfrm>
            <a:off x="812800" y="848668"/>
            <a:ext cx="5283200" cy="3098800"/>
          </a:xfrm>
          <a:prstGeom prst="rect">
            <a:avLst/>
          </a:prstGeom>
        </p:spPr>
      </p:pic>
      <p:sp>
        <p:nvSpPr>
          <p:cNvPr id="6" name="TextBox 5">
            <a:extLst>
              <a:ext uri="{FF2B5EF4-FFF2-40B4-BE49-F238E27FC236}">
                <a16:creationId xmlns:a16="http://schemas.microsoft.com/office/drawing/2014/main" id="{E94CB1E6-BEE6-5849-B23E-47E7A5A97D1E}"/>
              </a:ext>
            </a:extLst>
          </p:cNvPr>
          <p:cNvSpPr txBox="1"/>
          <p:nvPr/>
        </p:nvSpPr>
        <p:spPr>
          <a:xfrm>
            <a:off x="812800" y="4272677"/>
            <a:ext cx="43617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most of the states SAT is not required to be taken as the  frequency of 20 can be observed for participation rate of less than 10%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Whereas frequency of almost 19 is demonstrated 100% of participation at ACT test</a:t>
            </a:r>
          </a:p>
          <a:p>
            <a:r>
              <a:rPr lang="en-US" dirty="0"/>
              <a:t> </a:t>
            </a:r>
          </a:p>
        </p:txBody>
      </p:sp>
      <p:pic>
        <p:nvPicPr>
          <p:cNvPr id="7" name="Content Placeholder 3">
            <a:extLst>
              <a:ext uri="{FF2B5EF4-FFF2-40B4-BE49-F238E27FC236}">
                <a16:creationId xmlns:a16="http://schemas.microsoft.com/office/drawing/2014/main" id="{BF8F8649-1615-2F4C-935E-4EAAFE49A53C}"/>
              </a:ext>
            </a:extLst>
          </p:cNvPr>
          <p:cNvPicPr>
            <a:picLocks noChangeAspect="1"/>
          </p:cNvPicPr>
          <p:nvPr/>
        </p:nvPicPr>
        <p:blipFill>
          <a:blip r:embed="rId3"/>
          <a:stretch>
            <a:fillRect/>
          </a:stretch>
        </p:blipFill>
        <p:spPr>
          <a:xfrm>
            <a:off x="6589991" y="887247"/>
            <a:ext cx="5271056" cy="3206866"/>
          </a:xfrm>
          <a:prstGeom prst="rect">
            <a:avLst/>
          </a:prstGeom>
        </p:spPr>
      </p:pic>
      <p:sp>
        <p:nvSpPr>
          <p:cNvPr id="8" name="TextBox 7">
            <a:extLst>
              <a:ext uri="{FF2B5EF4-FFF2-40B4-BE49-F238E27FC236}">
                <a16:creationId xmlns:a16="http://schemas.microsoft.com/office/drawing/2014/main" id="{E7378ED5-7D41-C04A-9C4B-11901C3B7696}"/>
              </a:ext>
            </a:extLst>
          </p:cNvPr>
          <p:cNvSpPr txBox="1"/>
          <p:nvPr/>
        </p:nvSpPr>
        <p:spPr>
          <a:xfrm>
            <a:off x="7609489" y="4272677"/>
            <a:ext cx="38678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It can be observed from scatterplot that there is almost no overlapping between participation in ACT and SAT tests thus most students taking one of the exam tend not to sit the other exam</a:t>
            </a:r>
          </a:p>
        </p:txBody>
      </p:sp>
    </p:spTree>
    <p:extLst>
      <p:ext uri="{BB962C8B-B14F-4D97-AF65-F5344CB8AC3E}">
        <p14:creationId xmlns:p14="http://schemas.microsoft.com/office/powerpoint/2010/main" val="145662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CDCE-ECC0-E141-87C2-99FD9CA1F211}"/>
              </a:ext>
            </a:extLst>
          </p:cNvPr>
          <p:cNvSpPr>
            <a:spLocks noGrp="1"/>
          </p:cNvSpPr>
          <p:nvPr>
            <p:ph type="title"/>
          </p:nvPr>
        </p:nvSpPr>
        <p:spPr/>
        <p:txBody>
          <a:bodyPr>
            <a:normAutofit/>
          </a:bodyPr>
          <a:lstStyle/>
          <a:p>
            <a:pPr algn="ctr"/>
            <a:r>
              <a:rPr lang="en-US" sz="4000" dirty="0"/>
              <a:t>Math score distribution for SAT and ACT</a:t>
            </a:r>
            <a:br>
              <a:rPr lang="en-US" sz="4000" dirty="0"/>
            </a:br>
            <a:r>
              <a:rPr lang="en-US" sz="4000" dirty="0"/>
              <a:t>Verbal score distribution for SAT and ACT</a:t>
            </a:r>
          </a:p>
        </p:txBody>
      </p:sp>
      <p:pic>
        <p:nvPicPr>
          <p:cNvPr id="4" name="Content Placeholder 3">
            <a:extLst>
              <a:ext uri="{FF2B5EF4-FFF2-40B4-BE49-F238E27FC236}">
                <a16:creationId xmlns:a16="http://schemas.microsoft.com/office/drawing/2014/main" id="{CA5A8615-37DC-4E47-B6F2-FC42F77022CE}"/>
              </a:ext>
            </a:extLst>
          </p:cNvPr>
          <p:cNvPicPr>
            <a:picLocks noGrp="1" noChangeAspect="1"/>
          </p:cNvPicPr>
          <p:nvPr>
            <p:ph idx="1"/>
          </p:nvPr>
        </p:nvPicPr>
        <p:blipFill>
          <a:blip r:embed="rId2"/>
          <a:stretch>
            <a:fillRect/>
          </a:stretch>
        </p:blipFill>
        <p:spPr>
          <a:xfrm>
            <a:off x="838200" y="1733224"/>
            <a:ext cx="5029292" cy="2458104"/>
          </a:xfrm>
        </p:spPr>
      </p:pic>
      <p:pic>
        <p:nvPicPr>
          <p:cNvPr id="5" name="Picture 4">
            <a:extLst>
              <a:ext uri="{FF2B5EF4-FFF2-40B4-BE49-F238E27FC236}">
                <a16:creationId xmlns:a16="http://schemas.microsoft.com/office/drawing/2014/main" id="{1347FF34-5012-884F-AD8C-BDA25B67D22D}"/>
              </a:ext>
            </a:extLst>
          </p:cNvPr>
          <p:cNvPicPr>
            <a:picLocks noChangeAspect="1"/>
          </p:cNvPicPr>
          <p:nvPr/>
        </p:nvPicPr>
        <p:blipFill>
          <a:blip r:embed="rId3"/>
          <a:stretch>
            <a:fillRect/>
          </a:stretch>
        </p:blipFill>
        <p:spPr>
          <a:xfrm>
            <a:off x="669925" y="4240046"/>
            <a:ext cx="5426075" cy="2617954"/>
          </a:xfrm>
          <a:prstGeom prst="rect">
            <a:avLst/>
          </a:prstGeom>
        </p:spPr>
      </p:pic>
      <p:sp>
        <p:nvSpPr>
          <p:cNvPr id="6" name="TextBox 5">
            <a:extLst>
              <a:ext uri="{FF2B5EF4-FFF2-40B4-BE49-F238E27FC236}">
                <a16:creationId xmlns:a16="http://schemas.microsoft.com/office/drawing/2014/main" id="{C3A40600-3EAB-2247-97A7-982261A1FF22}"/>
              </a:ext>
            </a:extLst>
          </p:cNvPr>
          <p:cNvSpPr txBox="1"/>
          <p:nvPr/>
        </p:nvSpPr>
        <p:spPr>
          <a:xfrm>
            <a:off x="6206682" y="1678700"/>
            <a:ext cx="449979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Math score distribution for SAT  shows the peak at 500, the shape of the distribution is more centered around the peak than that of ACT math 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Math score for ACT demonstrates the peak at 20, the shape of distribution is wider and the variance is higher than that of SAT exam  </a:t>
            </a:r>
          </a:p>
        </p:txBody>
      </p:sp>
      <p:sp>
        <p:nvSpPr>
          <p:cNvPr id="7" name="TextBox 6">
            <a:extLst>
              <a:ext uri="{FF2B5EF4-FFF2-40B4-BE49-F238E27FC236}">
                <a16:creationId xmlns:a16="http://schemas.microsoft.com/office/drawing/2014/main" id="{94958CB4-D60E-254D-8237-E5AA22EADAC2}"/>
              </a:ext>
            </a:extLst>
          </p:cNvPr>
          <p:cNvSpPr txBox="1"/>
          <p:nvPr/>
        </p:nvSpPr>
        <p:spPr>
          <a:xfrm>
            <a:off x="6203352" y="4264023"/>
            <a:ext cx="479047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Verbal score distribution for SAT test shows two peaks at 550 and 650</a:t>
            </a:r>
          </a:p>
          <a:p>
            <a:endParaRPr lang="en-US" dirty="0"/>
          </a:p>
          <a:p>
            <a:pPr marL="285750" indent="-285750">
              <a:buFont typeface="Arial" panose="020B0604020202020204" pitchFamily="34" charset="0"/>
              <a:buChar char="•"/>
            </a:pPr>
            <a:r>
              <a:rPr lang="en-US" dirty="0"/>
              <a:t>Verbal distribution for ACT reading test show higher peak at 21 and lower peak at 25</a:t>
            </a:r>
          </a:p>
          <a:p>
            <a:endParaRPr lang="en-US" dirty="0"/>
          </a:p>
          <a:p>
            <a:pPr marL="285750" indent="-285750">
              <a:buFont typeface="Arial" panose="020B0604020202020204" pitchFamily="34" charset="0"/>
              <a:buChar char="•"/>
            </a:pPr>
            <a:r>
              <a:rPr lang="en-US" dirty="0"/>
              <a:t>The width of Verbal distribution is similar in both tests</a:t>
            </a:r>
          </a:p>
        </p:txBody>
      </p:sp>
    </p:spTree>
    <p:extLst>
      <p:ext uri="{BB962C8B-B14F-4D97-AF65-F5344CB8AC3E}">
        <p14:creationId xmlns:p14="http://schemas.microsoft.com/office/powerpoint/2010/main" val="334978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405E-CF95-D344-8007-14BFB88D42A0}"/>
              </a:ext>
            </a:extLst>
          </p:cNvPr>
          <p:cNvSpPr>
            <a:spLocks noGrp="1"/>
          </p:cNvSpPr>
          <p:nvPr>
            <p:ph type="title"/>
          </p:nvPr>
        </p:nvSpPr>
        <p:spPr>
          <a:xfrm>
            <a:off x="838200" y="81015"/>
            <a:ext cx="10515600" cy="520706"/>
          </a:xfrm>
        </p:spPr>
        <p:txBody>
          <a:bodyPr>
            <a:normAutofit/>
          </a:bodyPr>
          <a:lstStyle/>
          <a:p>
            <a:pPr algn="ctr"/>
            <a:r>
              <a:rPr lang="en-US" sz="2500" dirty="0"/>
              <a:t>Distribution of Math vs Reading in SAT and ACT exams</a:t>
            </a:r>
          </a:p>
        </p:txBody>
      </p:sp>
      <p:pic>
        <p:nvPicPr>
          <p:cNvPr id="5" name="Content Placeholder 4">
            <a:extLst>
              <a:ext uri="{FF2B5EF4-FFF2-40B4-BE49-F238E27FC236}">
                <a16:creationId xmlns:a16="http://schemas.microsoft.com/office/drawing/2014/main" id="{FA523E9C-34CD-3646-8491-9CCF0113A144}"/>
              </a:ext>
            </a:extLst>
          </p:cNvPr>
          <p:cNvPicPr>
            <a:picLocks noGrp="1" noChangeAspect="1"/>
          </p:cNvPicPr>
          <p:nvPr>
            <p:ph idx="1"/>
          </p:nvPr>
        </p:nvPicPr>
        <p:blipFill>
          <a:blip r:embed="rId2"/>
          <a:stretch>
            <a:fillRect/>
          </a:stretch>
        </p:blipFill>
        <p:spPr>
          <a:xfrm>
            <a:off x="756745" y="527583"/>
            <a:ext cx="9554226" cy="4275218"/>
          </a:xfrm>
        </p:spPr>
      </p:pic>
      <p:sp>
        <p:nvSpPr>
          <p:cNvPr id="6" name="TextBox 5">
            <a:extLst>
              <a:ext uri="{FF2B5EF4-FFF2-40B4-BE49-F238E27FC236}">
                <a16:creationId xmlns:a16="http://schemas.microsoft.com/office/drawing/2014/main" id="{9AD98208-5CC1-1F42-998C-639E4D720E7A}"/>
              </a:ext>
            </a:extLst>
          </p:cNvPr>
          <p:cNvSpPr txBox="1"/>
          <p:nvPr/>
        </p:nvSpPr>
        <p:spPr>
          <a:xfrm>
            <a:off x="128589" y="4853155"/>
            <a:ext cx="11695549" cy="2400657"/>
          </a:xfrm>
          <a:prstGeom prst="rect">
            <a:avLst/>
          </a:prstGeom>
          <a:noFill/>
        </p:spPr>
        <p:txBody>
          <a:bodyPr wrap="square" rtlCol="0">
            <a:spAutoFit/>
          </a:bodyPr>
          <a:lstStyle/>
          <a:p>
            <a:pPr marL="285750" indent="-285750">
              <a:buFont typeface="Arial" panose="020B0604020202020204" pitchFamily="34" charset="0"/>
              <a:buChar char="•"/>
            </a:pPr>
            <a:r>
              <a:rPr lang="en-US" sz="1500" dirty="0"/>
              <a:t>The distribution of Math vs Verbal score in SAT is linear as the distribution of Math vs Verbal score in ACT. However, distribution in ACT is more steep than that of SAT distribution. The positive correlation of the data indicates that students that score high in Math tend to score high in Verbal part as well and student that show poor knowledge in Math equally fail in verbal part of the test as well.</a:t>
            </a:r>
          </a:p>
          <a:p>
            <a:endParaRPr lang="en-US" sz="1500" dirty="0"/>
          </a:p>
          <a:p>
            <a:pPr marL="285750" indent="-285750">
              <a:buFont typeface="Arial" panose="020B0604020202020204" pitchFamily="34" charset="0"/>
              <a:buChar char="•"/>
            </a:pPr>
            <a:r>
              <a:rPr lang="en-US" sz="1500" dirty="0"/>
              <a:t>The shallowness of the linear relationship in SAT test shows that in general students tend to do well in Math during SAT test, the scores are in range of 450-700 with only outlier at 50. Whereas in ACT test, Math score ranges between 18 till 26 and corresponds to gradual increase in Verbal score of the same test. It also might show that Math section in ACT test is generally harder to tackle than that of SAT test.</a:t>
            </a:r>
          </a:p>
          <a:p>
            <a:r>
              <a:rPr lang="en-US" sz="1500" dirty="0"/>
              <a:t> </a:t>
            </a:r>
          </a:p>
          <a:p>
            <a:r>
              <a:rPr lang="en-US" sz="1500" dirty="0"/>
              <a:t> </a:t>
            </a:r>
          </a:p>
          <a:p>
            <a:r>
              <a:rPr lang="en-US" sz="1500" dirty="0"/>
              <a:t> </a:t>
            </a:r>
          </a:p>
        </p:txBody>
      </p:sp>
    </p:spTree>
    <p:extLst>
      <p:ext uri="{BB962C8B-B14F-4D97-AF65-F5344CB8AC3E}">
        <p14:creationId xmlns:p14="http://schemas.microsoft.com/office/powerpoint/2010/main" val="37729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AD38-58B4-FE44-9849-0C99CBAE90B7}"/>
              </a:ext>
            </a:extLst>
          </p:cNvPr>
          <p:cNvSpPr>
            <a:spLocks noGrp="1"/>
          </p:cNvSpPr>
          <p:nvPr>
            <p:ph type="title"/>
          </p:nvPr>
        </p:nvSpPr>
        <p:spPr>
          <a:xfrm>
            <a:off x="838200" y="365126"/>
            <a:ext cx="10515600" cy="591316"/>
          </a:xfrm>
        </p:spPr>
        <p:txBody>
          <a:bodyPr>
            <a:normAutofit/>
          </a:bodyPr>
          <a:lstStyle/>
          <a:p>
            <a:pPr algn="ctr"/>
            <a:r>
              <a:rPr lang="en-US" sz="3000" b="1" dirty="0"/>
              <a:t>SAT total score vs SAT participation test</a:t>
            </a:r>
          </a:p>
        </p:txBody>
      </p:sp>
      <p:pic>
        <p:nvPicPr>
          <p:cNvPr id="4" name="Content Placeholder 3">
            <a:extLst>
              <a:ext uri="{FF2B5EF4-FFF2-40B4-BE49-F238E27FC236}">
                <a16:creationId xmlns:a16="http://schemas.microsoft.com/office/drawing/2014/main" id="{93C063DB-562F-1D46-AD31-06F2AA488ACA}"/>
              </a:ext>
            </a:extLst>
          </p:cNvPr>
          <p:cNvPicPr>
            <a:picLocks noGrp="1" noChangeAspect="1"/>
          </p:cNvPicPr>
          <p:nvPr>
            <p:ph idx="1"/>
          </p:nvPr>
        </p:nvPicPr>
        <p:blipFill>
          <a:blip r:embed="rId2"/>
          <a:stretch>
            <a:fillRect/>
          </a:stretch>
        </p:blipFill>
        <p:spPr>
          <a:xfrm>
            <a:off x="123189" y="1566041"/>
            <a:ext cx="6816574" cy="4351338"/>
          </a:xfrm>
        </p:spPr>
      </p:pic>
      <p:sp>
        <p:nvSpPr>
          <p:cNvPr id="5" name="TextBox 4">
            <a:extLst>
              <a:ext uri="{FF2B5EF4-FFF2-40B4-BE49-F238E27FC236}">
                <a16:creationId xmlns:a16="http://schemas.microsoft.com/office/drawing/2014/main" id="{4ED35117-A740-5849-92F7-143E7E586F7B}"/>
              </a:ext>
            </a:extLst>
          </p:cNvPr>
          <p:cNvSpPr txBox="1"/>
          <p:nvPr/>
        </p:nvSpPr>
        <p:spPr>
          <a:xfrm>
            <a:off x="7209546" y="1920140"/>
            <a:ext cx="470918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SAT total score tend to be lower where the participation rate is 100% compared to the total score at the range of participation rate of 0-10</a:t>
            </a:r>
          </a:p>
          <a:p>
            <a:endParaRPr lang="en-US" dirty="0"/>
          </a:p>
          <a:p>
            <a:pPr marL="285750" indent="-285750">
              <a:buFont typeface="Arial" panose="020B0604020202020204" pitchFamily="34" charset="0"/>
              <a:buChar char="•"/>
            </a:pPr>
            <a:r>
              <a:rPr lang="en-US" dirty="0"/>
              <a:t>It might be because in states where the test is not compulsory the test is taken mostly by brightest students aiming to get into highly competitive universities while in states where it is compulsory it is taken by all student decreasing the average to the score of 1000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Tree>
    <p:extLst>
      <p:ext uri="{BB962C8B-B14F-4D97-AF65-F5344CB8AC3E}">
        <p14:creationId xmlns:p14="http://schemas.microsoft.com/office/powerpoint/2010/main" val="3844206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F4EE-DEC4-1B46-954A-271D6F6CD59C}"/>
              </a:ext>
            </a:extLst>
          </p:cNvPr>
          <p:cNvSpPr>
            <a:spLocks noGrp="1"/>
          </p:cNvSpPr>
          <p:nvPr>
            <p:ph type="title"/>
          </p:nvPr>
        </p:nvSpPr>
        <p:spPr/>
        <p:txBody>
          <a:bodyPr/>
          <a:lstStyle/>
          <a:p>
            <a:pPr algn="ctr"/>
            <a:r>
              <a:rPr lang="en-US" dirty="0"/>
              <a:t>Hypothesis test</a:t>
            </a:r>
          </a:p>
        </p:txBody>
      </p:sp>
      <p:sp>
        <p:nvSpPr>
          <p:cNvPr id="3" name="Content Placeholder 2">
            <a:extLst>
              <a:ext uri="{FF2B5EF4-FFF2-40B4-BE49-F238E27FC236}">
                <a16:creationId xmlns:a16="http://schemas.microsoft.com/office/drawing/2014/main" id="{D843E63F-554E-E045-8E6B-F272B254E648}"/>
              </a:ext>
            </a:extLst>
          </p:cNvPr>
          <p:cNvSpPr>
            <a:spLocks noGrp="1"/>
          </p:cNvSpPr>
          <p:nvPr>
            <p:ph idx="1"/>
          </p:nvPr>
        </p:nvSpPr>
        <p:spPr/>
        <p:txBody>
          <a:bodyPr/>
          <a:lstStyle/>
          <a:p>
            <a:r>
              <a:rPr lang="en-US" dirty="0"/>
              <a:t>H0: The mean difference between SAT Participation and ACT </a:t>
            </a:r>
            <a:r>
              <a:rPr lang="en-US" dirty="0" err="1"/>
              <a:t>Particiaption</a:t>
            </a:r>
            <a:r>
              <a:rPr lang="en-US" dirty="0"/>
              <a:t> is zero. </a:t>
            </a:r>
          </a:p>
          <a:p>
            <a:r>
              <a:rPr lang="en-US" dirty="0"/>
              <a:t>H1: The mean difference between SAT Participation and ACT </a:t>
            </a:r>
            <a:r>
              <a:rPr lang="en-US" dirty="0" err="1"/>
              <a:t>Particiaption</a:t>
            </a:r>
            <a:r>
              <a:rPr lang="en-US" dirty="0"/>
              <a:t> — is different than zero.</a:t>
            </a:r>
          </a:p>
          <a:p>
            <a:pPr marL="0" indent="0">
              <a:buNone/>
            </a:pPr>
            <a:endParaRPr lang="en-US" dirty="0"/>
          </a:p>
          <a:p>
            <a:pPr marL="0" indent="0">
              <a:buNone/>
            </a:pPr>
            <a:r>
              <a:rPr lang="en-US" dirty="0"/>
              <a:t>The p value is 0.00024134203698662353 and much less than 0.05 thus we reject Ho hypothesis, thus there is statistical difference between two groups. The participation rate might be different for these two tests.</a:t>
            </a:r>
          </a:p>
          <a:p>
            <a:endParaRPr lang="en-US" dirty="0"/>
          </a:p>
        </p:txBody>
      </p:sp>
    </p:spTree>
    <p:extLst>
      <p:ext uri="{BB962C8B-B14F-4D97-AF65-F5344CB8AC3E}">
        <p14:creationId xmlns:p14="http://schemas.microsoft.com/office/powerpoint/2010/main" val="305173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7358-5A5A-D647-AB0A-BAA1A09E2276}"/>
              </a:ext>
            </a:extLst>
          </p:cNvPr>
          <p:cNvSpPr>
            <a:spLocks noGrp="1"/>
          </p:cNvSpPr>
          <p:nvPr>
            <p:ph type="title"/>
          </p:nvPr>
        </p:nvSpPr>
        <p:spPr/>
        <p:txBody>
          <a:bodyPr>
            <a:normAutofit/>
          </a:bodyPr>
          <a:lstStyle/>
          <a:p>
            <a:pPr algn="ctr"/>
            <a:r>
              <a:rPr lang="en-US" sz="3000" b="1" dirty="0"/>
              <a:t>Total score vs Verbal score and Total score vs Math score in SAT test</a:t>
            </a:r>
          </a:p>
        </p:txBody>
      </p:sp>
      <p:pic>
        <p:nvPicPr>
          <p:cNvPr id="6" name="Content Placeholder 5">
            <a:extLst>
              <a:ext uri="{FF2B5EF4-FFF2-40B4-BE49-F238E27FC236}">
                <a16:creationId xmlns:a16="http://schemas.microsoft.com/office/drawing/2014/main" id="{F3D81836-FD4E-3F44-99D8-412FB7652FD0}"/>
              </a:ext>
            </a:extLst>
          </p:cNvPr>
          <p:cNvPicPr>
            <a:picLocks noGrp="1" noChangeAspect="1"/>
          </p:cNvPicPr>
          <p:nvPr>
            <p:ph idx="1"/>
          </p:nvPr>
        </p:nvPicPr>
        <p:blipFill>
          <a:blip r:embed="rId2"/>
          <a:stretch>
            <a:fillRect/>
          </a:stretch>
        </p:blipFill>
        <p:spPr>
          <a:xfrm>
            <a:off x="838200" y="1811337"/>
            <a:ext cx="4821736" cy="3089275"/>
          </a:xfrm>
          <a:prstGeom prst="rect">
            <a:avLst/>
          </a:prstGeom>
        </p:spPr>
      </p:pic>
      <p:pic>
        <p:nvPicPr>
          <p:cNvPr id="7" name="Picture 6">
            <a:extLst>
              <a:ext uri="{FF2B5EF4-FFF2-40B4-BE49-F238E27FC236}">
                <a16:creationId xmlns:a16="http://schemas.microsoft.com/office/drawing/2014/main" id="{8083F91F-712C-244E-ADBB-04778DDBF6ED}"/>
              </a:ext>
            </a:extLst>
          </p:cNvPr>
          <p:cNvPicPr>
            <a:picLocks noChangeAspect="1"/>
          </p:cNvPicPr>
          <p:nvPr/>
        </p:nvPicPr>
        <p:blipFill>
          <a:blip r:embed="rId3"/>
          <a:stretch>
            <a:fillRect/>
          </a:stretch>
        </p:blipFill>
        <p:spPr>
          <a:xfrm>
            <a:off x="6179274" y="1928345"/>
            <a:ext cx="4896838" cy="2972267"/>
          </a:xfrm>
          <a:prstGeom prst="rect">
            <a:avLst/>
          </a:prstGeom>
        </p:spPr>
      </p:pic>
      <p:sp>
        <p:nvSpPr>
          <p:cNvPr id="8" name="TextBox 7">
            <a:extLst>
              <a:ext uri="{FF2B5EF4-FFF2-40B4-BE49-F238E27FC236}">
                <a16:creationId xmlns:a16="http://schemas.microsoft.com/office/drawing/2014/main" id="{E691A7DD-142D-E143-B988-BE7C9DCB753A}"/>
              </a:ext>
            </a:extLst>
          </p:cNvPr>
          <p:cNvSpPr txBox="1"/>
          <p:nvPr/>
        </p:nvSpPr>
        <p:spPr>
          <a:xfrm>
            <a:off x="1079579" y="5138269"/>
            <a:ext cx="6948825" cy="646331"/>
          </a:xfrm>
          <a:prstGeom prst="rect">
            <a:avLst/>
          </a:prstGeom>
          <a:noFill/>
        </p:spPr>
        <p:txBody>
          <a:bodyPr wrap="none" rtlCol="0">
            <a:spAutoFit/>
          </a:bodyPr>
          <a:lstStyle/>
          <a:p>
            <a:r>
              <a:rPr lang="en-US" dirty="0"/>
              <a:t>SAT Total score has linear relationship with both verbal and quantitative </a:t>
            </a:r>
          </a:p>
          <a:p>
            <a:r>
              <a:rPr lang="en-US" dirty="0"/>
              <a:t>sections of the test but the slope for each section is different </a:t>
            </a:r>
          </a:p>
        </p:txBody>
      </p:sp>
    </p:spTree>
    <p:extLst>
      <p:ext uri="{BB962C8B-B14F-4D97-AF65-F5344CB8AC3E}">
        <p14:creationId xmlns:p14="http://schemas.microsoft.com/office/powerpoint/2010/main" val="367432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9CF3-7898-E74F-972B-FF13A142E2F8}"/>
              </a:ext>
            </a:extLst>
          </p:cNvPr>
          <p:cNvSpPr>
            <a:spLocks noGrp="1"/>
          </p:cNvSpPr>
          <p:nvPr>
            <p:ph type="title"/>
          </p:nvPr>
        </p:nvSpPr>
        <p:spPr>
          <a:xfrm>
            <a:off x="838200" y="60327"/>
            <a:ext cx="10515600" cy="1325563"/>
          </a:xfrm>
        </p:spPr>
        <p:txBody>
          <a:bodyPr>
            <a:normAutofit/>
          </a:bodyPr>
          <a:lstStyle/>
          <a:p>
            <a:pPr algn="ctr"/>
            <a:r>
              <a:rPr lang="en-US" sz="3000" b="1" dirty="0"/>
              <a:t>All variable boxplot for ACT test</a:t>
            </a:r>
          </a:p>
        </p:txBody>
      </p:sp>
      <p:pic>
        <p:nvPicPr>
          <p:cNvPr id="4" name="Content Placeholder 3">
            <a:extLst>
              <a:ext uri="{FF2B5EF4-FFF2-40B4-BE49-F238E27FC236}">
                <a16:creationId xmlns:a16="http://schemas.microsoft.com/office/drawing/2014/main" id="{8D372BC1-5A0A-B649-A21A-63053BDEF17E}"/>
              </a:ext>
            </a:extLst>
          </p:cNvPr>
          <p:cNvPicPr>
            <a:picLocks noGrp="1" noChangeAspect="1"/>
          </p:cNvPicPr>
          <p:nvPr>
            <p:ph idx="1"/>
          </p:nvPr>
        </p:nvPicPr>
        <p:blipFill>
          <a:blip r:embed="rId2"/>
          <a:stretch>
            <a:fillRect/>
          </a:stretch>
        </p:blipFill>
        <p:spPr>
          <a:xfrm>
            <a:off x="1465842" y="1142455"/>
            <a:ext cx="8377447" cy="4351338"/>
          </a:xfrm>
        </p:spPr>
      </p:pic>
    </p:spTree>
    <p:extLst>
      <p:ext uri="{BB962C8B-B14F-4D97-AF65-F5344CB8AC3E}">
        <p14:creationId xmlns:p14="http://schemas.microsoft.com/office/powerpoint/2010/main" val="122072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A1A7-F78F-6640-9B84-7FF4E76F3EF7}"/>
              </a:ext>
            </a:extLst>
          </p:cNvPr>
          <p:cNvSpPr>
            <a:spLocks noGrp="1"/>
          </p:cNvSpPr>
          <p:nvPr>
            <p:ph type="title"/>
          </p:nvPr>
        </p:nvSpPr>
        <p:spPr/>
        <p:txBody>
          <a:bodyPr>
            <a:normAutofit/>
          </a:bodyPr>
          <a:lstStyle/>
          <a:p>
            <a:r>
              <a:rPr lang="en-US" sz="3000" b="1" dirty="0"/>
              <a:t>ACT test scores have linear correlation between it’s sections</a:t>
            </a:r>
          </a:p>
        </p:txBody>
      </p:sp>
      <p:pic>
        <p:nvPicPr>
          <p:cNvPr id="4" name="Content Placeholder 3">
            <a:extLst>
              <a:ext uri="{FF2B5EF4-FFF2-40B4-BE49-F238E27FC236}">
                <a16:creationId xmlns:a16="http://schemas.microsoft.com/office/drawing/2014/main" id="{CB272A42-4CED-7B42-960B-252FB94004B1}"/>
              </a:ext>
            </a:extLst>
          </p:cNvPr>
          <p:cNvPicPr>
            <a:picLocks noGrp="1" noChangeAspect="1"/>
          </p:cNvPicPr>
          <p:nvPr>
            <p:ph idx="1"/>
          </p:nvPr>
        </p:nvPicPr>
        <p:blipFill>
          <a:blip r:embed="rId2"/>
          <a:stretch>
            <a:fillRect/>
          </a:stretch>
        </p:blipFill>
        <p:spPr>
          <a:xfrm>
            <a:off x="6629400" y="1461251"/>
            <a:ext cx="4229100" cy="2609445"/>
          </a:xfrm>
        </p:spPr>
      </p:pic>
      <p:pic>
        <p:nvPicPr>
          <p:cNvPr id="5" name="Picture 4">
            <a:extLst>
              <a:ext uri="{FF2B5EF4-FFF2-40B4-BE49-F238E27FC236}">
                <a16:creationId xmlns:a16="http://schemas.microsoft.com/office/drawing/2014/main" id="{B3B19E36-5A79-E348-BA56-E4004CCFA522}"/>
              </a:ext>
            </a:extLst>
          </p:cNvPr>
          <p:cNvPicPr>
            <a:picLocks noChangeAspect="1"/>
          </p:cNvPicPr>
          <p:nvPr/>
        </p:nvPicPr>
        <p:blipFill>
          <a:blip r:embed="rId3"/>
          <a:stretch>
            <a:fillRect/>
          </a:stretch>
        </p:blipFill>
        <p:spPr>
          <a:xfrm>
            <a:off x="643903" y="1483353"/>
            <a:ext cx="4380538" cy="2702885"/>
          </a:xfrm>
          <a:prstGeom prst="rect">
            <a:avLst/>
          </a:prstGeom>
        </p:spPr>
      </p:pic>
      <p:pic>
        <p:nvPicPr>
          <p:cNvPr id="7" name="Picture 6">
            <a:extLst>
              <a:ext uri="{FF2B5EF4-FFF2-40B4-BE49-F238E27FC236}">
                <a16:creationId xmlns:a16="http://schemas.microsoft.com/office/drawing/2014/main" id="{EA9C7DD7-B04D-4F4B-B8C9-BE01C21DA8F9}"/>
              </a:ext>
            </a:extLst>
          </p:cNvPr>
          <p:cNvPicPr>
            <a:picLocks noChangeAspect="1"/>
          </p:cNvPicPr>
          <p:nvPr/>
        </p:nvPicPr>
        <p:blipFill>
          <a:blip r:embed="rId4"/>
          <a:stretch>
            <a:fillRect/>
          </a:stretch>
        </p:blipFill>
        <p:spPr>
          <a:xfrm>
            <a:off x="605989" y="4059158"/>
            <a:ext cx="4475601" cy="2761541"/>
          </a:xfrm>
          <a:prstGeom prst="rect">
            <a:avLst/>
          </a:prstGeom>
        </p:spPr>
      </p:pic>
      <p:pic>
        <p:nvPicPr>
          <p:cNvPr id="8" name="Picture 7">
            <a:extLst>
              <a:ext uri="{FF2B5EF4-FFF2-40B4-BE49-F238E27FC236}">
                <a16:creationId xmlns:a16="http://schemas.microsoft.com/office/drawing/2014/main" id="{92633164-D1FA-CF43-A499-059826DA8D26}"/>
              </a:ext>
            </a:extLst>
          </p:cNvPr>
          <p:cNvPicPr>
            <a:picLocks noChangeAspect="1"/>
          </p:cNvPicPr>
          <p:nvPr/>
        </p:nvPicPr>
        <p:blipFill>
          <a:blip r:embed="rId5"/>
          <a:stretch>
            <a:fillRect/>
          </a:stretch>
        </p:blipFill>
        <p:spPr>
          <a:xfrm>
            <a:off x="6629400" y="4086669"/>
            <a:ext cx="4219574" cy="2603567"/>
          </a:xfrm>
          <a:prstGeom prst="rect">
            <a:avLst/>
          </a:prstGeom>
        </p:spPr>
      </p:pic>
    </p:spTree>
    <p:extLst>
      <p:ext uri="{BB962C8B-B14F-4D97-AF65-F5344CB8AC3E}">
        <p14:creationId xmlns:p14="http://schemas.microsoft.com/office/powerpoint/2010/main" val="106334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AC04-918D-F041-ADC7-D08C4FCED5C0}"/>
              </a:ext>
            </a:extLst>
          </p:cNvPr>
          <p:cNvSpPr>
            <a:spLocks noGrp="1"/>
          </p:cNvSpPr>
          <p:nvPr>
            <p:ph type="title"/>
          </p:nvPr>
        </p:nvSpPr>
        <p:spPr/>
        <p:txBody>
          <a:bodyPr/>
          <a:lstStyle/>
          <a:p>
            <a:pPr algn="ctr"/>
            <a:r>
              <a:rPr lang="en-US" dirty="0"/>
              <a:t>The distribution of all variables</a:t>
            </a:r>
            <a:br>
              <a:rPr lang="en-US" dirty="0"/>
            </a:br>
            <a:endParaRPr lang="en-US" dirty="0"/>
          </a:p>
        </p:txBody>
      </p:sp>
      <p:pic>
        <p:nvPicPr>
          <p:cNvPr id="4" name="Content Placeholder 3">
            <a:extLst>
              <a:ext uri="{FF2B5EF4-FFF2-40B4-BE49-F238E27FC236}">
                <a16:creationId xmlns:a16="http://schemas.microsoft.com/office/drawing/2014/main" id="{E4BD0604-BF5F-2E44-AF2F-619D394563E4}"/>
              </a:ext>
            </a:extLst>
          </p:cNvPr>
          <p:cNvPicPr>
            <a:picLocks noGrp="1" noChangeAspect="1"/>
          </p:cNvPicPr>
          <p:nvPr>
            <p:ph idx="1"/>
          </p:nvPr>
        </p:nvPicPr>
        <p:blipFill>
          <a:blip r:embed="rId2"/>
          <a:stretch>
            <a:fillRect/>
          </a:stretch>
        </p:blipFill>
        <p:spPr>
          <a:xfrm>
            <a:off x="2444579" y="1825625"/>
            <a:ext cx="7302841" cy="4351338"/>
          </a:xfrm>
        </p:spPr>
      </p:pic>
    </p:spTree>
    <p:extLst>
      <p:ext uri="{BB962C8B-B14F-4D97-AF65-F5344CB8AC3E}">
        <p14:creationId xmlns:p14="http://schemas.microsoft.com/office/powerpoint/2010/main" val="1187539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573</Words>
  <Application>Microsoft Macintosh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Do You Live in a State That Requires ACT or SAT Testing? </vt:lpstr>
      <vt:lpstr>Math score distribution for SAT and ACT Verbal score distribution for SAT and ACT</vt:lpstr>
      <vt:lpstr>Distribution of Math vs Reading in SAT and ACT exams</vt:lpstr>
      <vt:lpstr>SAT total score vs SAT participation test</vt:lpstr>
      <vt:lpstr>Hypothesis test</vt:lpstr>
      <vt:lpstr>Total score vs Verbal score and Total score vs Math score in SAT test</vt:lpstr>
      <vt:lpstr>All variable boxplot for ACT test</vt:lpstr>
      <vt:lpstr>ACT test scores have linear correlation between it’s sections</vt:lpstr>
      <vt:lpstr>The distribution of all variables </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zhaniya ukbayeva</dc:creator>
  <cp:lastModifiedBy>zhaniya ukbayeva</cp:lastModifiedBy>
  <cp:revision>19</cp:revision>
  <dcterms:created xsi:type="dcterms:W3CDTF">2018-05-04T15:13:35Z</dcterms:created>
  <dcterms:modified xsi:type="dcterms:W3CDTF">2018-05-04T20:23:02Z</dcterms:modified>
</cp:coreProperties>
</file>